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63" r:id="rId3"/>
    <p:sldId id="260" r:id="rId4"/>
    <p:sldId id="261" r:id="rId5"/>
    <p:sldId id="257" r:id="rId6"/>
    <p:sldId id="258" r:id="rId7"/>
    <p:sldId id="259" r:id="rId8"/>
    <p:sldId id="264" r:id="rId9"/>
    <p:sldId id="265" r:id="rId10"/>
    <p:sldId id="266" r:id="rId11"/>
    <p:sldId id="267" r:id="rId12"/>
    <p:sldId id="268" r:id="rId13"/>
    <p:sldId id="269" r:id="rId14"/>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74" d="100"/>
          <a:sy n="74" d="100"/>
        </p:scale>
        <p:origin x="-1044" y="-90"/>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68F6098B-B6A8-4FD4-9447-4FBDC865527C}" type="datetimeFigureOut">
              <a:rPr lang="en-US" smtClean="0"/>
              <a:pPr/>
              <a:t>10/2/2010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B018223-C270-4A88-A107-2A450EB3DC95}"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8F6098B-B6A8-4FD4-9447-4FBDC865527C}" type="datetimeFigureOut">
              <a:rPr lang="en-US" smtClean="0"/>
              <a:pPr/>
              <a:t>10/2/2010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B018223-C270-4A88-A107-2A450EB3DC95}"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8F6098B-B6A8-4FD4-9447-4FBDC865527C}" type="datetimeFigureOut">
              <a:rPr lang="en-US" smtClean="0"/>
              <a:pPr/>
              <a:t>10/2/2010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B018223-C270-4A88-A107-2A450EB3DC95}"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8F6098B-B6A8-4FD4-9447-4FBDC865527C}" type="datetimeFigureOut">
              <a:rPr lang="en-US" smtClean="0"/>
              <a:pPr/>
              <a:t>10/2/2010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B018223-C270-4A88-A107-2A450EB3DC95}"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68F6098B-B6A8-4FD4-9447-4FBDC865527C}" type="datetimeFigureOut">
              <a:rPr lang="en-US" smtClean="0"/>
              <a:pPr/>
              <a:t>10/2/2010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B018223-C270-4A88-A107-2A450EB3DC95}"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68F6098B-B6A8-4FD4-9447-4FBDC865527C}" type="datetimeFigureOut">
              <a:rPr lang="en-US" smtClean="0"/>
              <a:pPr/>
              <a:t>10/2/2010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B018223-C270-4A88-A107-2A450EB3DC95}"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68F6098B-B6A8-4FD4-9447-4FBDC865527C}" type="datetimeFigureOut">
              <a:rPr lang="en-US" smtClean="0"/>
              <a:pPr/>
              <a:t>10/2/2010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B018223-C270-4A88-A107-2A450EB3DC95}"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68F6098B-B6A8-4FD4-9447-4FBDC865527C}" type="datetimeFigureOut">
              <a:rPr lang="en-US" smtClean="0"/>
              <a:pPr/>
              <a:t>10/2/2010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B018223-C270-4A88-A107-2A450EB3DC95}"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8F6098B-B6A8-4FD4-9447-4FBDC865527C}" type="datetimeFigureOut">
              <a:rPr lang="en-US" smtClean="0"/>
              <a:pPr/>
              <a:t>10/2/2010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B018223-C270-4A88-A107-2A450EB3DC95}"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8F6098B-B6A8-4FD4-9447-4FBDC865527C}" type="datetimeFigureOut">
              <a:rPr lang="en-US" smtClean="0"/>
              <a:pPr/>
              <a:t>10/2/2010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B018223-C270-4A88-A107-2A450EB3DC95}"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8F6098B-B6A8-4FD4-9447-4FBDC865527C}" type="datetimeFigureOut">
              <a:rPr lang="en-US" smtClean="0"/>
              <a:pPr/>
              <a:t>10/2/2010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B018223-C270-4A88-A107-2A450EB3DC95}"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8F6098B-B6A8-4FD4-9447-4FBDC865527C}" type="datetimeFigureOut">
              <a:rPr lang="en-US" smtClean="0"/>
              <a:pPr/>
              <a:t>10/2/2010</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B018223-C270-4A88-A107-2A450EB3DC95}"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en-US" dirty="0" smtClean="0"/>
              <a:t>ED 578 </a:t>
            </a:r>
            <a:br>
              <a:rPr lang="en-US" dirty="0" smtClean="0"/>
            </a:br>
            <a:r>
              <a:rPr lang="en-US" dirty="0" smtClean="0"/>
              <a:t>Sullivan &amp; </a:t>
            </a:r>
            <a:r>
              <a:rPr lang="en-US" dirty="0" err="1" smtClean="0"/>
              <a:t>Glanz</a:t>
            </a:r>
            <a:endParaRPr lang="en-US" dirty="0"/>
          </a:p>
        </p:txBody>
      </p:sp>
      <p:sp>
        <p:nvSpPr>
          <p:cNvPr id="3" name="Subtitle 2"/>
          <p:cNvSpPr>
            <a:spLocks noGrp="1"/>
          </p:cNvSpPr>
          <p:nvPr>
            <p:ph type="subTitle" idx="1"/>
          </p:nvPr>
        </p:nvSpPr>
        <p:spPr/>
        <p:txBody>
          <a:bodyPr/>
          <a:lstStyle/>
          <a:p>
            <a:r>
              <a:rPr lang="en-US" b="1" dirty="0" smtClean="0"/>
              <a:t>Chapters 4 &amp; 5</a:t>
            </a:r>
            <a:endParaRPr lang="en-US" b="1"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Collaborative Reflection</a:t>
            </a:r>
            <a:endParaRPr lang="en-US" dirty="0"/>
          </a:p>
        </p:txBody>
      </p:sp>
      <p:sp>
        <p:nvSpPr>
          <p:cNvPr id="3" name="Content Placeholder 2"/>
          <p:cNvSpPr>
            <a:spLocks noGrp="1"/>
          </p:cNvSpPr>
          <p:nvPr>
            <p:ph idx="1"/>
          </p:nvPr>
        </p:nvSpPr>
        <p:spPr/>
        <p:txBody>
          <a:bodyPr>
            <a:normAutofit lnSpcReduction="10000"/>
          </a:bodyPr>
          <a:lstStyle/>
          <a:p>
            <a:pPr>
              <a:buNone/>
            </a:pPr>
            <a:r>
              <a:rPr lang="en-US" dirty="0" smtClean="0"/>
              <a:t>During this phase of the cycle you are not discussing the instruction that took place in the observation, you are analyzing the </a:t>
            </a:r>
            <a:r>
              <a:rPr lang="en-US" b="1" i="1" dirty="0" smtClean="0"/>
              <a:t>process</a:t>
            </a:r>
            <a:r>
              <a:rPr lang="en-US" dirty="0" smtClean="0"/>
              <a:t> used during clinical supervision.</a:t>
            </a:r>
          </a:p>
          <a:p>
            <a:pPr>
              <a:buNone/>
            </a:pPr>
            <a:endParaRPr lang="en-US" dirty="0"/>
          </a:p>
          <a:p>
            <a:pPr marL="514350" indent="-514350">
              <a:buAutoNum type="arabicPeriod"/>
            </a:pPr>
            <a:r>
              <a:rPr lang="en-US" dirty="0" smtClean="0"/>
              <a:t>What was valuable?</a:t>
            </a:r>
          </a:p>
          <a:p>
            <a:pPr marL="514350" indent="-514350">
              <a:buAutoNum type="arabicPeriod"/>
            </a:pPr>
            <a:r>
              <a:rPr lang="en-US" dirty="0" smtClean="0"/>
              <a:t>What was of little value?</a:t>
            </a:r>
          </a:p>
          <a:p>
            <a:pPr marL="514350" indent="-514350">
              <a:buAutoNum type="arabicPeriod"/>
            </a:pPr>
            <a:r>
              <a:rPr lang="en-US" dirty="0" smtClean="0"/>
              <a:t>What change would you suggest for the next cycle?</a:t>
            </a:r>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Chapter 5</a:t>
            </a:r>
            <a:br>
              <a:rPr lang="en-US" dirty="0" smtClean="0"/>
            </a:br>
            <a:r>
              <a:rPr lang="en-US" dirty="0" smtClean="0"/>
              <a:t>Alternative Approaches</a:t>
            </a:r>
            <a:endParaRPr lang="en-US" dirty="0"/>
          </a:p>
        </p:txBody>
      </p:sp>
      <p:sp>
        <p:nvSpPr>
          <p:cNvPr id="3" name="Content Placeholder 2"/>
          <p:cNvSpPr>
            <a:spLocks noGrp="1"/>
          </p:cNvSpPr>
          <p:nvPr>
            <p:ph idx="1"/>
          </p:nvPr>
        </p:nvSpPr>
        <p:spPr/>
        <p:txBody>
          <a:bodyPr/>
          <a:lstStyle/>
          <a:p>
            <a:pPr>
              <a:buNone/>
            </a:pPr>
            <a:r>
              <a:rPr lang="en-US" dirty="0" smtClean="0">
                <a:solidFill>
                  <a:srgbClr val="FF0000"/>
                </a:solidFill>
              </a:rPr>
              <a:t>Standards-based Walk-Through (p. 138)</a:t>
            </a:r>
          </a:p>
          <a:p>
            <a:pPr>
              <a:buNone/>
            </a:pPr>
            <a:r>
              <a:rPr lang="en-US" dirty="0" smtClean="0"/>
              <a:t>Mentoring</a:t>
            </a:r>
          </a:p>
          <a:p>
            <a:pPr>
              <a:buNone/>
            </a:pPr>
            <a:r>
              <a:rPr lang="en-US" dirty="0" smtClean="0">
                <a:solidFill>
                  <a:srgbClr val="FF0000"/>
                </a:solidFill>
              </a:rPr>
              <a:t>Peer Coaching (p. </a:t>
            </a:r>
            <a:r>
              <a:rPr lang="en-US" smtClean="0">
                <a:solidFill>
                  <a:srgbClr val="FF0000"/>
                </a:solidFill>
              </a:rPr>
              <a:t>144)</a:t>
            </a:r>
            <a:endParaRPr lang="en-US" dirty="0" smtClean="0">
              <a:solidFill>
                <a:srgbClr val="FF0000"/>
              </a:solidFill>
            </a:endParaRPr>
          </a:p>
          <a:p>
            <a:pPr>
              <a:buNone/>
            </a:pPr>
            <a:r>
              <a:rPr lang="en-US" dirty="0" smtClean="0"/>
              <a:t>Critical Friends Group</a:t>
            </a:r>
          </a:p>
          <a:p>
            <a:pPr>
              <a:buNone/>
            </a:pPr>
            <a:r>
              <a:rPr lang="en-US" dirty="0" smtClean="0">
                <a:solidFill>
                  <a:srgbClr val="FF0000"/>
                </a:solidFill>
              </a:rPr>
              <a:t>Portfolio Assessment (p. 150)</a:t>
            </a:r>
          </a:p>
          <a:p>
            <a:pPr>
              <a:buNone/>
            </a:pPr>
            <a:r>
              <a:rPr lang="en-US" dirty="0" smtClean="0"/>
              <a:t>Peer Assessment</a:t>
            </a:r>
          </a:p>
          <a:p>
            <a:pPr>
              <a:buNone/>
            </a:pPr>
            <a:r>
              <a:rPr lang="en-US" dirty="0" smtClean="0">
                <a:solidFill>
                  <a:srgbClr val="FF0000"/>
                </a:solidFill>
              </a:rPr>
              <a:t>Action Research (p. 157)</a:t>
            </a:r>
          </a:p>
          <a:p>
            <a:pPr>
              <a:buNone/>
            </a:pPr>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2000" dirty="0" smtClean="0"/>
              <a:t>In the context of…</a:t>
            </a:r>
            <a:endParaRPr lang="en-US" sz="2000" dirty="0"/>
          </a:p>
        </p:txBody>
      </p:sp>
      <p:sp>
        <p:nvSpPr>
          <p:cNvPr id="3" name="Content Placeholder 2"/>
          <p:cNvSpPr>
            <a:spLocks noGrp="1"/>
          </p:cNvSpPr>
          <p:nvPr>
            <p:ph idx="1"/>
          </p:nvPr>
        </p:nvSpPr>
        <p:spPr>
          <a:xfrm>
            <a:off x="457200" y="1600200"/>
            <a:ext cx="8229600" cy="4876800"/>
          </a:xfrm>
        </p:spPr>
        <p:txBody>
          <a:bodyPr>
            <a:normAutofit fontScale="55000" lnSpcReduction="20000"/>
          </a:bodyPr>
          <a:lstStyle/>
          <a:p>
            <a:pPr marL="514350" indent="-514350">
              <a:buNone/>
            </a:pPr>
            <a:endParaRPr lang="en-US" dirty="0" smtClean="0"/>
          </a:p>
          <a:p>
            <a:pPr marL="514350" indent="-514350">
              <a:buNone/>
            </a:pPr>
            <a:endParaRPr lang="en-US" dirty="0" smtClean="0"/>
          </a:p>
          <a:p>
            <a:pPr marL="514350" indent="-514350">
              <a:buNone/>
            </a:pPr>
            <a:endParaRPr lang="en-US" dirty="0" smtClean="0"/>
          </a:p>
          <a:p>
            <a:pPr marL="514350" indent="-514350">
              <a:buNone/>
            </a:pPr>
            <a:endParaRPr lang="en-US" dirty="0" smtClean="0"/>
          </a:p>
          <a:p>
            <a:pPr marL="514350" indent="-514350">
              <a:buNone/>
            </a:pPr>
            <a:endParaRPr lang="en-US" dirty="0" smtClean="0"/>
          </a:p>
          <a:p>
            <a:pPr marL="514350" indent="-514350">
              <a:buNone/>
            </a:pPr>
            <a:endParaRPr lang="en-US" dirty="0" smtClean="0"/>
          </a:p>
          <a:p>
            <a:pPr marL="514350" indent="-514350">
              <a:buNone/>
            </a:pPr>
            <a:endParaRPr lang="en-US" dirty="0" smtClean="0"/>
          </a:p>
          <a:p>
            <a:pPr marL="514350" indent="-514350">
              <a:buNone/>
            </a:pPr>
            <a:endParaRPr lang="en-US" dirty="0" smtClean="0"/>
          </a:p>
          <a:p>
            <a:pPr marL="514350" indent="-514350">
              <a:buNone/>
            </a:pPr>
            <a:endParaRPr lang="en-US" dirty="0" smtClean="0"/>
          </a:p>
          <a:p>
            <a:pPr marL="514350" indent="-514350">
              <a:buNone/>
            </a:pPr>
            <a:endParaRPr lang="en-US" dirty="0" smtClean="0"/>
          </a:p>
          <a:p>
            <a:pPr marL="514350" indent="-514350">
              <a:buNone/>
            </a:pPr>
            <a:endParaRPr lang="en-US" dirty="0" smtClean="0"/>
          </a:p>
          <a:p>
            <a:pPr marL="514350" indent="-514350">
              <a:buNone/>
            </a:pPr>
            <a:endParaRPr lang="en-US" dirty="0" smtClean="0"/>
          </a:p>
          <a:p>
            <a:pPr marL="514350" indent="-514350">
              <a:buNone/>
            </a:pPr>
            <a:endParaRPr lang="en-US" dirty="0" smtClean="0"/>
          </a:p>
          <a:p>
            <a:pPr marL="514350" indent="-514350">
              <a:buNone/>
            </a:pPr>
            <a:endParaRPr lang="en-US" dirty="0" smtClean="0"/>
          </a:p>
          <a:p>
            <a:pPr marL="514350" indent="-514350">
              <a:buNone/>
            </a:pPr>
            <a:endParaRPr lang="en-US" dirty="0" smtClean="0"/>
          </a:p>
          <a:p>
            <a:pPr marL="514350" indent="-514350">
              <a:buNone/>
            </a:pPr>
            <a:endParaRPr lang="en-US" dirty="0" smtClean="0"/>
          </a:p>
          <a:p>
            <a:pPr marL="514350" indent="-514350">
              <a:buNone/>
            </a:pPr>
            <a:r>
              <a:rPr lang="en-US" dirty="0" smtClean="0"/>
              <a:t>Think about the following statement.</a:t>
            </a:r>
            <a:endParaRPr lang="en-US" dirty="0"/>
          </a:p>
        </p:txBody>
      </p:sp>
      <p:graphicFrame>
        <p:nvGraphicFramePr>
          <p:cNvPr id="4" name="Table 3"/>
          <p:cNvGraphicFramePr>
            <a:graphicFrameLocks noGrp="1"/>
          </p:cNvGraphicFramePr>
          <p:nvPr/>
        </p:nvGraphicFramePr>
        <p:xfrm>
          <a:off x="457200" y="1142997"/>
          <a:ext cx="7848600" cy="4724402"/>
        </p:xfrm>
        <a:graphic>
          <a:graphicData uri="http://schemas.openxmlformats.org/drawingml/2006/table">
            <a:tbl>
              <a:tblPr firstRow="1" bandRow="1">
                <a:tableStyleId>{5C22544A-7EE6-4342-B048-85BDC9FD1C3A}</a:tableStyleId>
              </a:tblPr>
              <a:tblGrid>
                <a:gridCol w="3924300"/>
                <a:gridCol w="3924300"/>
              </a:tblGrid>
              <a:tr h="718931">
                <a:tc>
                  <a:txBody>
                    <a:bodyPr/>
                    <a:lstStyle/>
                    <a:p>
                      <a:pPr algn="ctr"/>
                      <a:r>
                        <a:rPr lang="en-US" sz="2000" dirty="0" smtClean="0"/>
                        <a:t>Sullivan</a:t>
                      </a:r>
                      <a:r>
                        <a:rPr lang="en-US" sz="2000" baseline="0" dirty="0" smtClean="0"/>
                        <a:t> &amp; </a:t>
                      </a:r>
                      <a:r>
                        <a:rPr lang="en-US" sz="2000" baseline="0" dirty="0" err="1" smtClean="0"/>
                        <a:t>Glanz</a:t>
                      </a:r>
                      <a:endParaRPr lang="en-US" sz="2000" dirty="0"/>
                    </a:p>
                  </a:txBody>
                  <a:tcPr/>
                </a:tc>
                <a:tc>
                  <a:txBody>
                    <a:bodyPr/>
                    <a:lstStyle/>
                    <a:p>
                      <a:pPr algn="ctr"/>
                      <a:r>
                        <a:rPr lang="en-US" sz="2000" dirty="0" smtClean="0"/>
                        <a:t>Current State of Supervision</a:t>
                      </a:r>
                      <a:endParaRPr lang="en-US" sz="2000" dirty="0"/>
                    </a:p>
                  </a:txBody>
                  <a:tcPr/>
                </a:tc>
              </a:tr>
              <a:tr h="1335157">
                <a:tc>
                  <a:txBody>
                    <a:bodyPr/>
                    <a:lstStyle/>
                    <a:p>
                      <a:r>
                        <a:rPr lang="en-US" sz="2000" dirty="0" smtClean="0"/>
                        <a:t>Models presented</a:t>
                      </a:r>
                      <a:r>
                        <a:rPr lang="en-US" sz="2000" baseline="0" dirty="0" smtClean="0"/>
                        <a:t> – Clinical Supervision, Standards-based, Peer Coaching, Portfolio Assessment, Action Research</a:t>
                      </a:r>
                      <a:endParaRPr lang="en-US" sz="2000" dirty="0"/>
                    </a:p>
                  </a:txBody>
                  <a:tcPr/>
                </a:tc>
                <a:tc>
                  <a:txBody>
                    <a:bodyPr/>
                    <a:lstStyle/>
                    <a:p>
                      <a:r>
                        <a:rPr lang="en-US" sz="2000" dirty="0" smtClean="0"/>
                        <a:t>Models that</a:t>
                      </a:r>
                      <a:r>
                        <a:rPr lang="en-US" sz="2000" baseline="0" dirty="0" smtClean="0"/>
                        <a:t> are in practical use in your district or the models presented by your classmates</a:t>
                      </a:r>
                      <a:endParaRPr lang="en-US" sz="2000" dirty="0"/>
                    </a:p>
                  </a:txBody>
                  <a:tcPr/>
                </a:tc>
              </a:tr>
              <a:tr h="1335157">
                <a:tc>
                  <a:txBody>
                    <a:bodyPr/>
                    <a:lstStyle/>
                    <a:p>
                      <a:r>
                        <a:rPr lang="en-US" sz="2000" dirty="0" smtClean="0"/>
                        <a:t>Interpersonal Approaches  - Directive Information,</a:t>
                      </a:r>
                      <a:r>
                        <a:rPr lang="en-US" sz="2000" baseline="0" dirty="0" smtClean="0"/>
                        <a:t> Collaborative, Self-Directed</a:t>
                      </a:r>
                      <a:endParaRPr lang="en-US" sz="2000" dirty="0" smtClean="0"/>
                    </a:p>
                    <a:p>
                      <a:endParaRPr lang="en-US" sz="2000" dirty="0"/>
                    </a:p>
                  </a:txBody>
                  <a:tcPr/>
                </a:tc>
                <a:tc>
                  <a:txBody>
                    <a:bodyPr/>
                    <a:lstStyle/>
                    <a:p>
                      <a:r>
                        <a:rPr lang="en-US" sz="2000" dirty="0" smtClean="0"/>
                        <a:t>Current</a:t>
                      </a:r>
                      <a:r>
                        <a:rPr lang="en-US" sz="2000" baseline="0" dirty="0" smtClean="0"/>
                        <a:t> Approaches, as you view them in your district</a:t>
                      </a:r>
                      <a:endParaRPr lang="en-US" sz="2000" dirty="0"/>
                    </a:p>
                  </a:txBody>
                  <a:tcPr/>
                </a:tc>
              </a:tr>
              <a:tr h="1335157">
                <a:tc>
                  <a:txBody>
                    <a:bodyPr/>
                    <a:lstStyle/>
                    <a:p>
                      <a:r>
                        <a:rPr lang="en-US" sz="2000" dirty="0" smtClean="0"/>
                        <a:t>History of Supervision – as outlined in the text</a:t>
                      </a:r>
                      <a:endParaRPr lang="en-US" sz="2000" dirty="0"/>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2000" dirty="0" smtClean="0"/>
                        <a:t>Current practices</a:t>
                      </a:r>
                      <a:r>
                        <a:rPr lang="en-US" sz="2000" baseline="0" dirty="0" smtClean="0"/>
                        <a:t>, as described by your classmates and as you view them in your district</a:t>
                      </a:r>
                      <a:endParaRPr lang="en-US" sz="2000" dirty="0" smtClean="0"/>
                    </a:p>
                    <a:p>
                      <a:endParaRPr lang="en-US" sz="2000" dirty="0"/>
                    </a:p>
                  </a:txBody>
                  <a:tcPr/>
                </a:tc>
              </a:tr>
            </a:tbl>
          </a:graphicData>
        </a:graphic>
      </p:graphicFrame>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Framing the Final</a:t>
            </a:r>
            <a:endParaRPr lang="en-US" dirty="0"/>
          </a:p>
        </p:txBody>
      </p:sp>
      <p:sp>
        <p:nvSpPr>
          <p:cNvPr id="3" name="Content Placeholder 2"/>
          <p:cNvSpPr>
            <a:spLocks noGrp="1"/>
          </p:cNvSpPr>
          <p:nvPr>
            <p:ph idx="1"/>
          </p:nvPr>
        </p:nvSpPr>
        <p:spPr/>
        <p:txBody>
          <a:bodyPr>
            <a:normAutofit fontScale="92500" lnSpcReduction="10000"/>
          </a:bodyPr>
          <a:lstStyle/>
          <a:p>
            <a:pPr>
              <a:buNone/>
            </a:pPr>
            <a:r>
              <a:rPr lang="en-US" dirty="0" smtClean="0"/>
              <a:t>	</a:t>
            </a:r>
            <a:r>
              <a:rPr lang="en-US" dirty="0" smtClean="0"/>
              <a:t>Supervision has </a:t>
            </a:r>
            <a:r>
              <a:rPr lang="en-US" dirty="0" smtClean="0"/>
              <a:t>not evolved as much as it has submerged.  </a:t>
            </a:r>
          </a:p>
          <a:p>
            <a:pPr>
              <a:buNone/>
            </a:pPr>
            <a:r>
              <a:rPr lang="en-US" dirty="0" smtClean="0"/>
              <a:t> 	</a:t>
            </a:r>
          </a:p>
          <a:p>
            <a:pPr>
              <a:buNone/>
            </a:pPr>
            <a:r>
              <a:rPr lang="en-US" dirty="0" smtClean="0"/>
              <a:t>	</a:t>
            </a:r>
            <a:r>
              <a:rPr lang="en-US" dirty="0" smtClean="0"/>
              <a:t>It </a:t>
            </a:r>
            <a:r>
              <a:rPr lang="en-US" dirty="0" smtClean="0"/>
              <a:t>is time to address what supervision means and avoid euphemistic labels for supervision that only conceal it’s intended purpose.  </a:t>
            </a:r>
            <a:endParaRPr lang="en-US" dirty="0" smtClean="0"/>
          </a:p>
          <a:p>
            <a:pPr>
              <a:buNone/>
            </a:pPr>
            <a:endParaRPr lang="en-US" dirty="0" smtClean="0"/>
          </a:p>
          <a:p>
            <a:pPr>
              <a:buNone/>
            </a:pPr>
            <a:r>
              <a:rPr lang="en-US" dirty="0" smtClean="0"/>
              <a:t>	Do you agree with this statement?</a:t>
            </a:r>
          </a:p>
          <a:p>
            <a:pPr>
              <a:buNone/>
            </a:pPr>
            <a:r>
              <a:rPr lang="en-US" dirty="0" smtClean="0"/>
              <a:t>	Provide </a:t>
            </a:r>
            <a:r>
              <a:rPr lang="en-US" dirty="0" smtClean="0"/>
              <a:t>the rationale for your viewpoint. </a:t>
            </a:r>
          </a:p>
          <a:p>
            <a:pPr>
              <a:buNone/>
            </a:pPr>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Definition</a:t>
            </a:r>
            <a:endParaRPr lang="en-US" dirty="0"/>
          </a:p>
        </p:txBody>
      </p:sp>
      <p:sp>
        <p:nvSpPr>
          <p:cNvPr id="3" name="Content Placeholder 2"/>
          <p:cNvSpPr>
            <a:spLocks noGrp="1"/>
          </p:cNvSpPr>
          <p:nvPr>
            <p:ph idx="1"/>
          </p:nvPr>
        </p:nvSpPr>
        <p:spPr/>
        <p:txBody>
          <a:bodyPr>
            <a:normAutofit lnSpcReduction="10000"/>
          </a:bodyPr>
          <a:lstStyle/>
          <a:p>
            <a:pPr>
              <a:buNone/>
            </a:pPr>
            <a:r>
              <a:rPr lang="en-US" dirty="0" smtClean="0"/>
              <a:t>Clinical Supervision may be defined as a supervision focused upon the improvement of instruction by means of systematic cycles of planning, observation, and intensive intellectual analysis of actual teaching performances in the interest of rational modification.</a:t>
            </a:r>
          </a:p>
          <a:p>
            <a:pPr>
              <a:buNone/>
            </a:pPr>
            <a:endParaRPr lang="en-US" dirty="0"/>
          </a:p>
          <a:p>
            <a:pPr>
              <a:buNone/>
            </a:pPr>
            <a:r>
              <a:rPr lang="en-US" dirty="0" smtClean="0"/>
              <a:t>					Richard Weller (1971)</a:t>
            </a: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Clinical Supervision</a:t>
            </a:r>
            <a:endParaRPr lang="en-US" dirty="0"/>
          </a:p>
        </p:txBody>
      </p:sp>
      <p:sp>
        <p:nvSpPr>
          <p:cNvPr id="3" name="Content Placeholder 2"/>
          <p:cNvSpPr>
            <a:spLocks noGrp="1"/>
          </p:cNvSpPr>
          <p:nvPr>
            <p:ph idx="1"/>
          </p:nvPr>
        </p:nvSpPr>
        <p:spPr/>
        <p:txBody>
          <a:bodyPr/>
          <a:lstStyle/>
          <a:p>
            <a:pPr>
              <a:buNone/>
            </a:pPr>
            <a:r>
              <a:rPr lang="en-US" dirty="0" smtClean="0"/>
              <a:t>Cogan viewed Clinical Supervision as, “A vehicle for developing professional responsible teachers who were capable of analyzing their own performance, who were open to change and assistance from others, and who were above all self-directing”</a:t>
            </a:r>
          </a:p>
          <a:p>
            <a:pPr>
              <a:buNone/>
            </a:pPr>
            <a:endParaRPr lang="en-US" dirty="0"/>
          </a:p>
          <a:p>
            <a:pPr>
              <a:buNone/>
            </a:pPr>
            <a:r>
              <a:rPr lang="en-US" dirty="0" smtClean="0"/>
              <a:t>							</a:t>
            </a: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Activity</a:t>
            </a:r>
            <a:endParaRPr lang="en-US" dirty="0"/>
          </a:p>
        </p:txBody>
      </p:sp>
      <p:sp>
        <p:nvSpPr>
          <p:cNvPr id="3" name="Content Placeholder 2"/>
          <p:cNvSpPr>
            <a:spLocks noGrp="1"/>
          </p:cNvSpPr>
          <p:nvPr>
            <p:ph idx="1"/>
          </p:nvPr>
        </p:nvSpPr>
        <p:spPr/>
        <p:txBody>
          <a:bodyPr>
            <a:normAutofit fontScale="92500"/>
          </a:bodyPr>
          <a:lstStyle/>
          <a:p>
            <a:pPr>
              <a:buNone/>
            </a:pPr>
            <a:r>
              <a:rPr lang="en-US" dirty="0" smtClean="0"/>
              <a:t>Select, what you believe, are the 4 most important words in Cogan’s view of Clinical Supervision.  Construct support for your selection.</a:t>
            </a:r>
          </a:p>
          <a:p>
            <a:pPr>
              <a:buNone/>
            </a:pPr>
            <a:endParaRPr lang="en-US" dirty="0"/>
          </a:p>
          <a:p>
            <a:pPr>
              <a:buNone/>
            </a:pPr>
            <a:r>
              <a:rPr lang="en-US" dirty="0" smtClean="0"/>
              <a:t>“A vehicle for developing professional responsible teachers who were capable of analyzing their own performance, who were open to change and assistance from others, and who were above all self-directing”  Cogan</a:t>
            </a:r>
          </a:p>
          <a:p>
            <a:pPr>
              <a:buNone/>
            </a:pPr>
            <a:endParaRPr lang="en-US" dirty="0" smtClean="0"/>
          </a:p>
          <a:p>
            <a:pPr>
              <a:buNone/>
            </a:pPr>
            <a:endParaRPr lang="en-US" dirty="0"/>
          </a:p>
          <a:p>
            <a:pPr>
              <a:buNone/>
            </a:pPr>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Clinical Supervision Process</a:t>
            </a:r>
            <a:endParaRPr lang="en-US" dirty="0"/>
          </a:p>
        </p:txBody>
      </p:sp>
      <p:sp>
        <p:nvSpPr>
          <p:cNvPr id="3" name="Content Placeholder 2"/>
          <p:cNvSpPr>
            <a:spLocks noGrp="1"/>
          </p:cNvSpPr>
          <p:nvPr>
            <p:ph idx="1"/>
          </p:nvPr>
        </p:nvSpPr>
        <p:spPr/>
        <p:txBody>
          <a:bodyPr>
            <a:normAutofit fontScale="92500" lnSpcReduction="20000"/>
          </a:bodyPr>
          <a:lstStyle/>
          <a:p>
            <a:pPr algn="ctr">
              <a:buNone/>
            </a:pPr>
            <a:r>
              <a:rPr lang="en-US" dirty="0" smtClean="0"/>
              <a:t>Planning </a:t>
            </a:r>
          </a:p>
          <a:p>
            <a:pPr algn="ctr">
              <a:buNone/>
            </a:pPr>
            <a:r>
              <a:rPr lang="en-US" dirty="0" smtClean="0"/>
              <a:t>Conference</a:t>
            </a:r>
          </a:p>
          <a:p>
            <a:pPr algn="ctr">
              <a:buNone/>
            </a:pPr>
            <a:endParaRPr lang="en-US" dirty="0"/>
          </a:p>
          <a:p>
            <a:pPr algn="ctr">
              <a:buNone/>
            </a:pPr>
            <a:endParaRPr lang="en-US" dirty="0" smtClean="0"/>
          </a:p>
          <a:p>
            <a:pPr>
              <a:buNone/>
            </a:pPr>
            <a:r>
              <a:rPr lang="en-US" dirty="0" smtClean="0"/>
              <a:t>Professional 				Classroom </a:t>
            </a:r>
          </a:p>
          <a:p>
            <a:pPr>
              <a:buNone/>
            </a:pPr>
            <a:r>
              <a:rPr lang="en-US" dirty="0" smtClean="0"/>
              <a:t>Development				Observation</a:t>
            </a:r>
          </a:p>
          <a:p>
            <a:pPr>
              <a:buNone/>
            </a:pPr>
            <a:endParaRPr lang="en-US" dirty="0"/>
          </a:p>
          <a:p>
            <a:pPr algn="ctr">
              <a:buNone/>
            </a:pPr>
            <a:r>
              <a:rPr lang="en-US" dirty="0" smtClean="0"/>
              <a:t>Feedback </a:t>
            </a:r>
          </a:p>
          <a:p>
            <a:pPr algn="ctr">
              <a:buNone/>
            </a:pPr>
            <a:r>
              <a:rPr lang="en-US" dirty="0" smtClean="0"/>
              <a:t>Conference</a:t>
            </a:r>
          </a:p>
          <a:p>
            <a:pPr>
              <a:buNone/>
            </a:pPr>
            <a:endParaRPr lang="en-US" dirty="0" smtClean="0"/>
          </a:p>
          <a:p>
            <a:pPr algn="r">
              <a:buNone/>
            </a:pPr>
            <a:endParaRPr lang="en-US" dirty="0"/>
          </a:p>
          <a:p>
            <a:pPr algn="r">
              <a:buNone/>
            </a:pPr>
            <a:endParaRPr lang="en-US" dirty="0"/>
          </a:p>
        </p:txBody>
      </p:sp>
      <p:sp>
        <p:nvSpPr>
          <p:cNvPr id="4" name="Bent Arrow 3"/>
          <p:cNvSpPr/>
          <p:nvPr/>
        </p:nvSpPr>
        <p:spPr>
          <a:xfrm rot="5400000">
            <a:off x="6304890" y="2077110"/>
            <a:ext cx="1411019" cy="914400"/>
          </a:xfrm>
          <a:prstGeom prst="ben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 name="Bent Arrow 4"/>
          <p:cNvSpPr/>
          <p:nvPr/>
        </p:nvSpPr>
        <p:spPr>
          <a:xfrm>
            <a:off x="1219200" y="1828800"/>
            <a:ext cx="1411019" cy="914400"/>
          </a:xfrm>
          <a:prstGeom prst="ben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Bent Arrow 5"/>
          <p:cNvSpPr/>
          <p:nvPr/>
        </p:nvSpPr>
        <p:spPr>
          <a:xfrm rot="16200000">
            <a:off x="1047092" y="4667909"/>
            <a:ext cx="1411019" cy="914400"/>
          </a:xfrm>
          <a:prstGeom prst="ben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7" name="Bent Arrow 6"/>
          <p:cNvSpPr/>
          <p:nvPr/>
        </p:nvSpPr>
        <p:spPr>
          <a:xfrm rot="10800000">
            <a:off x="6019800" y="4800600"/>
            <a:ext cx="1411019" cy="914400"/>
          </a:xfrm>
          <a:prstGeom prst="ben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Assumptions</a:t>
            </a:r>
            <a:br>
              <a:rPr lang="en-US" dirty="0" smtClean="0"/>
            </a:br>
            <a:r>
              <a:rPr lang="en-US" sz="2700" dirty="0" smtClean="0"/>
              <a:t>Anderson and </a:t>
            </a:r>
            <a:r>
              <a:rPr lang="en-US" sz="2700" dirty="0" err="1" smtClean="0"/>
              <a:t>Krajewski</a:t>
            </a:r>
            <a:r>
              <a:rPr lang="en-US" sz="2700" dirty="0" smtClean="0"/>
              <a:t> (1993)</a:t>
            </a:r>
            <a:endParaRPr lang="en-US" sz="2700" dirty="0"/>
          </a:p>
        </p:txBody>
      </p:sp>
      <p:sp>
        <p:nvSpPr>
          <p:cNvPr id="3" name="Content Placeholder 2"/>
          <p:cNvSpPr>
            <a:spLocks noGrp="1"/>
          </p:cNvSpPr>
          <p:nvPr>
            <p:ph idx="1"/>
          </p:nvPr>
        </p:nvSpPr>
        <p:spPr/>
        <p:txBody>
          <a:bodyPr>
            <a:normAutofit fontScale="92500" lnSpcReduction="20000"/>
          </a:bodyPr>
          <a:lstStyle/>
          <a:p>
            <a:r>
              <a:rPr lang="en-US" dirty="0" smtClean="0"/>
              <a:t>Used to improve instruction</a:t>
            </a:r>
          </a:p>
          <a:p>
            <a:r>
              <a:rPr lang="en-US" dirty="0" smtClean="0"/>
              <a:t>Deliberate intervention</a:t>
            </a:r>
          </a:p>
          <a:p>
            <a:r>
              <a:rPr lang="en-US" dirty="0" smtClean="0"/>
              <a:t>Goal oriented</a:t>
            </a:r>
          </a:p>
          <a:p>
            <a:r>
              <a:rPr lang="en-US" dirty="0" smtClean="0"/>
              <a:t>Working relationship</a:t>
            </a:r>
          </a:p>
          <a:p>
            <a:r>
              <a:rPr lang="en-US" dirty="0" smtClean="0"/>
              <a:t>Requires trust and commitment to growth</a:t>
            </a:r>
          </a:p>
          <a:p>
            <a:r>
              <a:rPr lang="en-US" dirty="0" smtClean="0"/>
              <a:t>Systematic with flexibility</a:t>
            </a:r>
          </a:p>
          <a:p>
            <a:r>
              <a:rPr lang="en-US" dirty="0" smtClean="0"/>
              <a:t>Creates productive tension</a:t>
            </a:r>
          </a:p>
          <a:p>
            <a:r>
              <a:rPr lang="en-US" dirty="0" smtClean="0"/>
              <a:t>Supervisor has knowledge about analysis of instruction</a:t>
            </a:r>
          </a:p>
          <a:p>
            <a:r>
              <a:rPr lang="en-US" dirty="0" smtClean="0"/>
              <a:t>Pre-service training of supervisors</a:t>
            </a:r>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Planning Conference</a:t>
            </a:r>
            <a:endParaRPr lang="en-US" dirty="0"/>
          </a:p>
        </p:txBody>
      </p:sp>
      <p:sp>
        <p:nvSpPr>
          <p:cNvPr id="3" name="Content Placeholder 2"/>
          <p:cNvSpPr>
            <a:spLocks noGrp="1"/>
          </p:cNvSpPr>
          <p:nvPr>
            <p:ph idx="1"/>
          </p:nvPr>
        </p:nvSpPr>
        <p:spPr/>
        <p:txBody>
          <a:bodyPr>
            <a:normAutofit fontScale="92500" lnSpcReduction="20000"/>
          </a:bodyPr>
          <a:lstStyle/>
          <a:p>
            <a:pPr marL="514350" indent="-514350">
              <a:buNone/>
            </a:pPr>
            <a:r>
              <a:rPr lang="en-US" dirty="0" smtClean="0"/>
              <a:t>(Teacher A)</a:t>
            </a:r>
          </a:p>
          <a:p>
            <a:pPr marL="514350" indent="-514350">
              <a:buNone/>
            </a:pPr>
            <a:r>
              <a:rPr lang="en-US" dirty="0" smtClean="0"/>
              <a:t>Identify the focus, instrument, dates &amp; times</a:t>
            </a:r>
          </a:p>
          <a:p>
            <a:pPr marL="514350" indent="-514350">
              <a:buNone/>
            </a:pPr>
            <a:endParaRPr lang="en-US" dirty="0" smtClean="0"/>
          </a:p>
          <a:p>
            <a:pPr marL="514350" indent="-514350">
              <a:buNone/>
            </a:pPr>
            <a:r>
              <a:rPr lang="en-US" dirty="0" smtClean="0"/>
              <a:t>(Teacher B)</a:t>
            </a:r>
          </a:p>
          <a:p>
            <a:pPr marL="514350" indent="-514350">
              <a:buNone/>
            </a:pPr>
            <a:r>
              <a:rPr lang="en-US" dirty="0" smtClean="0"/>
              <a:t>Decision to try a new strategy to be analyzed through the process</a:t>
            </a:r>
          </a:p>
          <a:p>
            <a:pPr marL="514350" indent="-514350">
              <a:buNone/>
            </a:pPr>
            <a:endParaRPr lang="en-US" dirty="0"/>
          </a:p>
          <a:p>
            <a:pPr marL="514350" indent="-514350">
              <a:buNone/>
            </a:pPr>
            <a:r>
              <a:rPr lang="en-US" u="sng" dirty="0" smtClean="0"/>
              <a:t>Discussion question</a:t>
            </a:r>
            <a:r>
              <a:rPr lang="en-US" dirty="0" smtClean="0"/>
              <a:t>: Who do you think should select the time/period for the observation?  Construct support for your answer.</a:t>
            </a:r>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Observation</a:t>
            </a:r>
            <a:endParaRPr lang="en-US" dirty="0"/>
          </a:p>
        </p:txBody>
      </p:sp>
      <p:sp>
        <p:nvSpPr>
          <p:cNvPr id="3" name="Content Placeholder 2"/>
          <p:cNvSpPr>
            <a:spLocks noGrp="1"/>
          </p:cNvSpPr>
          <p:nvPr>
            <p:ph idx="1"/>
          </p:nvPr>
        </p:nvSpPr>
        <p:spPr/>
        <p:txBody>
          <a:bodyPr>
            <a:normAutofit fontScale="92500" lnSpcReduction="20000"/>
          </a:bodyPr>
          <a:lstStyle/>
          <a:p>
            <a:pPr marL="514350" indent="-514350">
              <a:buAutoNum type="arabicPeriod"/>
            </a:pPr>
            <a:r>
              <a:rPr lang="en-US" dirty="0" smtClean="0"/>
              <a:t>The teacher should be less anxious because he or she…</a:t>
            </a:r>
          </a:p>
          <a:p>
            <a:pPr marL="914400" lvl="1" indent="-514350"/>
            <a:endParaRPr lang="en-US" dirty="0"/>
          </a:p>
          <a:p>
            <a:pPr marL="914400" lvl="1" indent="-514350"/>
            <a:r>
              <a:rPr lang="en-US" dirty="0" smtClean="0"/>
              <a:t>chose the focus</a:t>
            </a:r>
          </a:p>
          <a:p>
            <a:pPr marL="914400" lvl="1" indent="-514350"/>
            <a:r>
              <a:rPr lang="en-US" dirty="0" smtClean="0"/>
              <a:t>is familiar with the instrument</a:t>
            </a:r>
          </a:p>
          <a:p>
            <a:pPr marL="914400" lvl="1" indent="-514350"/>
            <a:endParaRPr lang="en-US" dirty="0"/>
          </a:p>
          <a:p>
            <a:pPr marL="514350" indent="-514350">
              <a:buAutoNum type="arabicPeriod" startAt="2"/>
            </a:pPr>
            <a:r>
              <a:rPr lang="en-US" dirty="0" smtClean="0"/>
              <a:t>Supply the teacher with a copy of the observation instrument (as soon as possible)</a:t>
            </a:r>
          </a:p>
          <a:p>
            <a:pPr marL="514350" indent="-514350">
              <a:buNone/>
            </a:pPr>
            <a:endParaRPr lang="en-US" dirty="0" smtClean="0"/>
          </a:p>
          <a:p>
            <a:pPr marL="514350" indent="-514350">
              <a:buAutoNum type="arabicPeriod" startAt="2"/>
            </a:pPr>
            <a:r>
              <a:rPr lang="en-US" dirty="0" smtClean="0"/>
              <a:t>Set a time for the feedback conference, during a “professional period”</a:t>
            </a:r>
          </a:p>
          <a:p>
            <a:pPr marL="914400" lvl="1" indent="-514350"/>
            <a:endParaRPr lang="en-US" dirty="0" smtClean="0"/>
          </a:p>
          <a:p>
            <a:pPr marL="914400" lvl="1" indent="-514350"/>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Feedback Conference</a:t>
            </a:r>
            <a:endParaRPr lang="en-US" dirty="0"/>
          </a:p>
        </p:txBody>
      </p:sp>
      <p:sp>
        <p:nvSpPr>
          <p:cNvPr id="3" name="Content Placeholder 2"/>
          <p:cNvSpPr>
            <a:spLocks noGrp="1"/>
          </p:cNvSpPr>
          <p:nvPr>
            <p:ph idx="1"/>
          </p:nvPr>
        </p:nvSpPr>
        <p:spPr/>
        <p:txBody>
          <a:bodyPr/>
          <a:lstStyle/>
          <a:p>
            <a:pPr>
              <a:buNone/>
            </a:pPr>
            <a:r>
              <a:rPr lang="en-US" dirty="0" smtClean="0"/>
              <a:t>Select your interpersonal approach</a:t>
            </a:r>
          </a:p>
          <a:p>
            <a:pPr>
              <a:buNone/>
            </a:pPr>
            <a:r>
              <a:rPr lang="en-US" dirty="0"/>
              <a:t>	</a:t>
            </a:r>
            <a:r>
              <a:rPr lang="en-US" dirty="0" smtClean="0"/>
              <a:t>Directive Informational</a:t>
            </a:r>
          </a:p>
          <a:p>
            <a:pPr>
              <a:buNone/>
            </a:pPr>
            <a:r>
              <a:rPr lang="en-US" dirty="0"/>
              <a:t>	</a:t>
            </a:r>
            <a:r>
              <a:rPr lang="en-US" dirty="0" smtClean="0"/>
              <a:t>Collaborative</a:t>
            </a:r>
          </a:p>
          <a:p>
            <a:pPr>
              <a:buNone/>
            </a:pPr>
            <a:r>
              <a:rPr lang="en-US" dirty="0"/>
              <a:t>	</a:t>
            </a:r>
            <a:r>
              <a:rPr lang="en-US" dirty="0" smtClean="0"/>
              <a:t>Self-Directed</a:t>
            </a:r>
          </a:p>
          <a:p>
            <a:pPr>
              <a:buNone/>
            </a:pPr>
            <a:endParaRPr lang="en-US" dirty="0"/>
          </a:p>
          <a:p>
            <a:pPr>
              <a:buNone/>
            </a:pPr>
            <a:r>
              <a:rPr lang="en-US" u="sng" dirty="0" smtClean="0"/>
              <a:t>Activity</a:t>
            </a:r>
            <a:r>
              <a:rPr lang="en-US" dirty="0" smtClean="0"/>
              <a:t>: Compare and Contrast the three interpersonal approaches</a:t>
            </a:r>
            <a:endParaRPr lang="en-US"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80</TotalTime>
  <Words>481</Words>
  <Application>Microsoft Office PowerPoint</Application>
  <PresentationFormat>On-screen Show (4:3)</PresentationFormat>
  <Paragraphs>107</Paragraphs>
  <Slides>13</Slides>
  <Notes>0</Notes>
  <HiddenSlides>0</HiddenSlides>
  <MMClips>0</MMClips>
  <ScaleCrop>false</ScaleCrop>
  <HeadingPairs>
    <vt:vector size="4" baseType="variant">
      <vt:variant>
        <vt:lpstr>Theme</vt:lpstr>
      </vt:variant>
      <vt:variant>
        <vt:i4>1</vt:i4>
      </vt:variant>
      <vt:variant>
        <vt:lpstr>Slide Titles</vt:lpstr>
      </vt:variant>
      <vt:variant>
        <vt:i4>13</vt:i4>
      </vt:variant>
    </vt:vector>
  </HeadingPairs>
  <TitlesOfParts>
    <vt:vector size="14" baseType="lpstr">
      <vt:lpstr>Office Theme</vt:lpstr>
      <vt:lpstr>ED 578  Sullivan &amp; Glanz</vt:lpstr>
      <vt:lpstr>Definition</vt:lpstr>
      <vt:lpstr>Clinical Supervision</vt:lpstr>
      <vt:lpstr>Activity</vt:lpstr>
      <vt:lpstr>Clinical Supervision Process</vt:lpstr>
      <vt:lpstr>Assumptions Anderson and Krajewski (1993)</vt:lpstr>
      <vt:lpstr>Planning Conference</vt:lpstr>
      <vt:lpstr>Observation</vt:lpstr>
      <vt:lpstr>Feedback Conference</vt:lpstr>
      <vt:lpstr>Collaborative Reflection</vt:lpstr>
      <vt:lpstr>Chapter 5 Alternative Approaches</vt:lpstr>
      <vt:lpstr>In the context of…</vt:lpstr>
      <vt:lpstr>Framing the Final</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rschultz</dc:creator>
  <cp:lastModifiedBy>rschultz</cp:lastModifiedBy>
  <cp:revision>9</cp:revision>
  <dcterms:created xsi:type="dcterms:W3CDTF">2010-10-02T10:37:03Z</dcterms:created>
  <dcterms:modified xsi:type="dcterms:W3CDTF">2010-10-02T12:17:02Z</dcterms:modified>
</cp:coreProperties>
</file>

<file path=docProps/thumbnail.jpeg>
</file>